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2" r:id="rId4"/>
    <p:sldId id="270" r:id="rId5"/>
    <p:sldId id="264" r:id="rId6"/>
    <p:sldId id="258" r:id="rId7"/>
    <p:sldId id="259" r:id="rId8"/>
    <p:sldId id="260" r:id="rId9"/>
    <p:sldId id="261" r:id="rId10"/>
    <p:sldId id="262" r:id="rId11"/>
    <p:sldId id="263" r:id="rId12"/>
    <p:sldId id="279" r:id="rId13"/>
    <p:sldId id="269" r:id="rId14"/>
    <p:sldId id="271" r:id="rId15"/>
    <p:sldId id="27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2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6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5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4669-A0D5-7E47-AE49-65C9B0A602B8}" type="datetimeFigureOut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0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g"/><Relationship Id="rId9" Type="http://schemas.openxmlformats.org/officeDocument/2006/relationships/image" Target="../media/image9.jpg"/><Relationship Id="rId10" Type="http://schemas.openxmlformats.org/officeDocument/2006/relationships/image" Target="../media/image10.jpg"/><Relationship Id="rId11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EPrints / EPrints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744" y="445629"/>
            <a:ext cx="38100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7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" y="5511974"/>
            <a:ext cx="1277186" cy="1277186"/>
          </a:xfrm>
          <a:prstGeom prst="rect">
            <a:avLst/>
          </a:prstGeom>
        </p:spPr>
      </p:pic>
      <p:sp>
        <p:nvSpPr>
          <p:cNvPr id="2" name="Round Same Side Corner Rectangle 1"/>
          <p:cNvSpPr/>
          <p:nvPr/>
        </p:nvSpPr>
        <p:spPr>
          <a:xfrm>
            <a:off x="1181980" y="4642846"/>
            <a:ext cx="6794251" cy="977900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35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Research Data</a:t>
            </a:r>
          </a:p>
          <a:p>
            <a:pPr algn="ctr"/>
            <a:r>
              <a:rPr lang="en-US" dirty="0" smtClean="0"/>
              <a:t> 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92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ReCollect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949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DataCite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506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Arkivum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63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Exemplar Simple</a:t>
            </a:r>
          </a:p>
          <a:p>
            <a:pPr algn="ctr"/>
            <a:r>
              <a:rPr lang="en-US" dirty="0" smtClean="0"/>
              <a:t> Storage Plugin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Open Research 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61832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Large File Upload Mechanisms</a:t>
            </a:r>
          </a:p>
        </p:txBody>
      </p:sp>
    </p:spTree>
    <p:extLst>
      <p:ext uri="{BB962C8B-B14F-4D97-AF65-F5344CB8AC3E}">
        <p14:creationId xmlns:p14="http://schemas.microsoft.com/office/powerpoint/2010/main" val="232656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for Dataset Showcases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971825" y="4642846"/>
            <a:ext cx="3435901" cy="977900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34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Bespoke Dataset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291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Importer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848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Renderer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" y="5511974"/>
            <a:ext cx="1277186" cy="12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4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8" y="5520502"/>
            <a:ext cx="1243602" cy="1249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for Social Media Data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222230" y="4630146"/>
            <a:ext cx="6715269" cy="977900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4126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Bespoke Dataset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88166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Importer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3866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Renderer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2231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Research Data</a:t>
            </a:r>
          </a:p>
          <a:p>
            <a:pPr algn="ctr"/>
            <a:r>
              <a:rPr lang="en-US" dirty="0" smtClean="0"/>
              <a:t> Metadata Schema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73172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Big Data Management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023100" y="18306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Exporters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927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Activities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03" y="226248"/>
            <a:ext cx="1045837" cy="14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4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Role in </a:t>
            </a:r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To understand and promote community agendas</a:t>
            </a:r>
          </a:p>
          <a:p>
            <a:pPr lvl="1"/>
            <a:r>
              <a:rPr lang="en-US" dirty="0" smtClean="0"/>
              <a:t>To support community members</a:t>
            </a:r>
          </a:p>
          <a:p>
            <a:pPr lvl="1"/>
            <a:r>
              <a:rPr lang="en-US" dirty="0" smtClean="0"/>
              <a:t>To facilitate community contributions</a:t>
            </a:r>
          </a:p>
          <a:p>
            <a:pPr lvl="1"/>
            <a:r>
              <a:rPr lang="en-US" dirty="0" smtClean="0"/>
              <a:t>Collaborating with other stakeholders</a:t>
            </a:r>
          </a:p>
          <a:p>
            <a:r>
              <a:rPr lang="en-US" dirty="0" smtClean="0"/>
              <a:t>Recent Activities</a:t>
            </a:r>
          </a:p>
          <a:p>
            <a:pPr lvl="1"/>
            <a:r>
              <a:rPr lang="en-US" dirty="0" smtClean="0"/>
              <a:t>Supported development *</a:t>
            </a:r>
          </a:p>
          <a:p>
            <a:pPr lvl="1"/>
            <a:r>
              <a:rPr lang="en-US" dirty="0" smtClean="0"/>
              <a:t>Training videos </a:t>
            </a:r>
            <a:r>
              <a:rPr lang="en-US" dirty="0"/>
              <a:t>*</a:t>
            </a:r>
            <a:endParaRPr lang="en-US" dirty="0" smtClean="0"/>
          </a:p>
          <a:p>
            <a:pPr lvl="1"/>
            <a:r>
              <a:rPr lang="en-US" dirty="0" smtClean="0"/>
              <a:t>Wiki Improvements *</a:t>
            </a:r>
          </a:p>
          <a:p>
            <a:pPr lvl="1"/>
            <a:r>
              <a:rPr lang="en-US" dirty="0" smtClean="0"/>
              <a:t>EP-tech interaction</a:t>
            </a:r>
          </a:p>
          <a:p>
            <a:pPr lvl="1"/>
            <a:r>
              <a:rPr lang="en-US" dirty="0" smtClean="0"/>
              <a:t>Nagging for documentation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9549" y="6396335"/>
            <a:ext cx="5074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Questions Encouraged (I could talk for hours)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206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3655"/>
          </a:xfrm>
        </p:spPr>
        <p:txBody>
          <a:bodyPr/>
          <a:lstStyle/>
          <a:p>
            <a:r>
              <a:rPr lang="en-US" dirty="0" smtClean="0"/>
              <a:t>A Global Community!</a:t>
            </a:r>
            <a:endParaRPr lang="en-US" dirty="0"/>
          </a:p>
        </p:txBody>
      </p:sp>
      <p:pic>
        <p:nvPicPr>
          <p:cNvPr id="5" name="Content Placeholder 4" descr="Screenshot 2015-09-03 10.09.5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8" r="-8338"/>
          <a:stretch>
            <a:fillRect/>
          </a:stretch>
        </p:blipFill>
        <p:spPr>
          <a:xfrm>
            <a:off x="-696384" y="793750"/>
            <a:ext cx="10872731" cy="5979583"/>
          </a:xfrm>
        </p:spPr>
      </p:pic>
    </p:spTree>
    <p:extLst>
      <p:ext uri="{BB962C8B-B14F-4D97-AF65-F5344CB8AC3E}">
        <p14:creationId xmlns:p14="http://schemas.microsoft.com/office/powerpoint/2010/main" val="414284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786" y="1917625"/>
            <a:ext cx="7479014" cy="4208538"/>
          </a:xfrm>
        </p:spPr>
        <p:txBody>
          <a:bodyPr/>
          <a:lstStyle/>
          <a:p>
            <a:r>
              <a:rPr lang="en-US" dirty="0" smtClean="0"/>
              <a:t>EPrints UK User group meeting </a:t>
            </a:r>
          </a:p>
          <a:p>
            <a:pPr lvl="1"/>
            <a:r>
              <a:rPr lang="en-US" dirty="0" smtClean="0"/>
              <a:t>September 11</a:t>
            </a:r>
            <a:r>
              <a:rPr lang="en-US" baseline="30000" dirty="0" smtClean="0"/>
              <a:t>th</a:t>
            </a:r>
            <a:r>
              <a:rPr lang="en-US" dirty="0" smtClean="0"/>
              <a:t>, Southampton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9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691" y="718610"/>
            <a:ext cx="5236633" cy="900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19233" y="329168"/>
            <a:ext cx="3276260" cy="1692781"/>
            <a:chOff x="287486" y="911252"/>
            <a:chExt cx="3276260" cy="1692781"/>
          </a:xfrm>
        </p:grpSpPr>
        <p:sp>
          <p:nvSpPr>
            <p:cNvPr id="26" name="Rounded Rectangle 25"/>
            <p:cNvSpPr/>
            <p:nvPr/>
          </p:nvSpPr>
          <p:spPr>
            <a:xfrm>
              <a:off x="287486" y="911252"/>
              <a:ext cx="3276260" cy="1692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 descr="lescar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74" y="1004889"/>
              <a:ext cx="969663" cy="119591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74074" y="2206628"/>
              <a:ext cx="933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Les Carr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76651" y="1534585"/>
              <a:ext cx="12752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Academic</a:t>
              </a:r>
            </a:p>
            <a:p>
              <a:r>
                <a:rPr lang="en-US" b="1" dirty="0" smtClean="0">
                  <a:latin typeface="Arial"/>
                  <a:cs typeface="Arial"/>
                </a:rPr>
                <a:t>Director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19233" y="4445755"/>
            <a:ext cx="6665765" cy="22799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iadiya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3" y="4573287"/>
            <a:ext cx="969662" cy="1195917"/>
          </a:xfrm>
          <a:prstGeom prst="rect">
            <a:avLst/>
          </a:prstGeom>
        </p:spPr>
      </p:pic>
      <p:pic>
        <p:nvPicPr>
          <p:cNvPr id="10" name="Picture 9" descr="davenewma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95" y="4573287"/>
            <a:ext cx="969662" cy="1195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11106" r="14176"/>
          <a:stretch/>
        </p:blipFill>
        <p:spPr>
          <a:xfrm>
            <a:off x="5643056" y="4566937"/>
            <a:ext cx="969662" cy="1195917"/>
          </a:xfrm>
          <a:prstGeom prst="rect">
            <a:avLst/>
          </a:prstGeom>
        </p:spPr>
      </p:pic>
      <p:pic>
        <p:nvPicPr>
          <p:cNvPr id="14" name="Picture 13" descr="willfys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34" y="4566937"/>
            <a:ext cx="969662" cy="11959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4073" y="5744141"/>
            <a:ext cx="99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Jiadi</a:t>
            </a:r>
            <a:r>
              <a:rPr lang="en-US" dirty="0" smtClean="0"/>
              <a:t> Yao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58392" y="5708494"/>
            <a:ext cx="115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Huw</a:t>
            </a:r>
            <a:r>
              <a:rPr lang="en-US" dirty="0" smtClean="0"/>
              <a:t> Fryer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83205" y="5715179"/>
            <a:ext cx="155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Dave Newman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53210" y="5716289"/>
            <a:ext cx="114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</a:t>
            </a:r>
            <a:r>
              <a:rPr lang="en-US" dirty="0" err="1"/>
              <a:t>F</a:t>
            </a:r>
            <a:r>
              <a:rPr lang="en-US" dirty="0" err="1" smtClean="0"/>
              <a:t>yson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23029" y="6142319"/>
            <a:ext cx="269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Repository Developers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19234" y="2301854"/>
            <a:ext cx="6665765" cy="1692781"/>
            <a:chOff x="319234" y="2782885"/>
            <a:chExt cx="6665765" cy="1692781"/>
          </a:xfrm>
        </p:grpSpPr>
        <p:sp>
          <p:nvSpPr>
            <p:cNvPr id="27" name="Rounded Rectangle 26"/>
            <p:cNvSpPr/>
            <p:nvPr/>
          </p:nvSpPr>
          <p:spPr>
            <a:xfrm>
              <a:off x="319234" y="2782885"/>
              <a:ext cx="6665765" cy="1692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justin-bradley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386" y="2893458"/>
              <a:ext cx="969662" cy="1195917"/>
            </a:xfrm>
            <a:prstGeom prst="rect">
              <a:avLst/>
            </a:prstGeom>
          </p:spPr>
        </p:pic>
        <p:pic>
          <p:nvPicPr>
            <p:cNvPr id="7" name="Picture 6" descr="kellyterrell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3734" y="2893458"/>
              <a:ext cx="969662" cy="1195917"/>
            </a:xfrm>
            <a:prstGeom prst="rect">
              <a:avLst/>
            </a:prstGeom>
          </p:spPr>
        </p:pic>
        <p:pic>
          <p:nvPicPr>
            <p:cNvPr id="8" name="Picture 7" descr="mugshot-thumbnail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3395" y="2910417"/>
              <a:ext cx="969662" cy="119591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104240" y="4089375"/>
              <a:ext cx="1291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Kelly Terrell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2547" y="4089375"/>
              <a:ext cx="1482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Justin Bradley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8987" y="4089375"/>
              <a:ext cx="1234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Adam Field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6860" y="3242735"/>
              <a:ext cx="1595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Management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311100" y="2296032"/>
            <a:ext cx="1731216" cy="4429655"/>
            <a:chOff x="7338937" y="1295928"/>
            <a:chExt cx="1731216" cy="4429655"/>
          </a:xfrm>
        </p:grpSpPr>
        <p:sp>
          <p:nvSpPr>
            <p:cNvPr id="29" name="Rounded Rectangle 28"/>
            <p:cNvSpPr/>
            <p:nvPr/>
          </p:nvSpPr>
          <p:spPr>
            <a:xfrm>
              <a:off x="7338937" y="1295928"/>
              <a:ext cx="1731216" cy="442965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johndarlington.jp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701" y="3137958"/>
              <a:ext cx="969662" cy="1195917"/>
            </a:xfrm>
            <a:prstGeom prst="rect">
              <a:avLst/>
            </a:prstGeom>
          </p:spPr>
        </p:pic>
        <p:pic>
          <p:nvPicPr>
            <p:cNvPr id="11" name="Picture 10" descr="sheridanbrown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034" y="1423460"/>
              <a:ext cx="969662" cy="119591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406153" y="4332791"/>
              <a:ext cx="1664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John Darlington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90486" y="2625199"/>
              <a:ext cx="1679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Sheridan Brown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11240" y="4859947"/>
              <a:ext cx="12749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Sales &amp;</a:t>
              </a:r>
            </a:p>
            <a:p>
              <a:r>
                <a:rPr lang="en-US" b="1" dirty="0" smtClean="0">
                  <a:latin typeface="Arial"/>
                  <a:cs typeface="Arial"/>
                </a:rPr>
                <a:t>Marketing</a:t>
              </a:r>
              <a:endParaRPr lang="en-US" b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7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1848556"/>
            <a:ext cx="7840133" cy="4277607"/>
          </a:xfrm>
        </p:spPr>
        <p:txBody>
          <a:bodyPr/>
          <a:lstStyle/>
          <a:p>
            <a:r>
              <a:rPr lang="en-US" dirty="0" smtClean="0"/>
              <a:t>Not for profit</a:t>
            </a:r>
          </a:p>
          <a:p>
            <a:r>
              <a:rPr lang="en-US" dirty="0" smtClean="0"/>
              <a:t>Exists to serve the OA community</a:t>
            </a:r>
          </a:p>
          <a:p>
            <a:pPr lvl="1"/>
            <a:r>
              <a:rPr lang="en-US" dirty="0" smtClean="0"/>
              <a:t>Commercial Services (hosting, support,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Lead on </a:t>
            </a:r>
            <a:r>
              <a:rPr lang="en-US" dirty="0" err="1" smtClean="0"/>
              <a:t>EPrints</a:t>
            </a:r>
            <a:r>
              <a:rPr lang="en-US" dirty="0" smtClean="0"/>
              <a:t> roadmap and releases</a:t>
            </a:r>
          </a:p>
          <a:p>
            <a:pPr lvl="1"/>
            <a:r>
              <a:rPr lang="en-US" dirty="0" smtClean="0"/>
              <a:t>Provides funding for </a:t>
            </a:r>
            <a:r>
              <a:rPr lang="en-US" dirty="0" err="1" smtClean="0"/>
              <a:t>EPrints</a:t>
            </a:r>
            <a:r>
              <a:rPr lang="en-US" dirty="0" smtClean="0"/>
              <a:t> development &amp; community activities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EPrints Software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02" y="279164"/>
            <a:ext cx="1045837" cy="14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3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3.3.14</a:t>
            </a:r>
            <a:endParaRPr lang="en-US" dirty="0"/>
          </a:p>
        </p:txBody>
      </p:sp>
      <p:pic>
        <p:nvPicPr>
          <p:cNvPr id="8" name="Picture 7" descr="Screenshot 2015-06-09 16.54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350"/>
            <a:ext cx="9144000" cy="461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4 / 3.4.0 Key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“Base” </a:t>
            </a:r>
            <a:r>
              <a:rPr lang="en-US" dirty="0" err="1" smtClean="0"/>
              <a:t>EPrints</a:t>
            </a:r>
            <a:r>
              <a:rPr lang="en-US" dirty="0" smtClean="0"/>
              <a:t> storing and handling of generic data and objects</a:t>
            </a:r>
          </a:p>
          <a:p>
            <a:endParaRPr lang="en-US" dirty="0" smtClean="0"/>
          </a:p>
          <a:p>
            <a:r>
              <a:rPr lang="en-US" dirty="0" smtClean="0"/>
              <a:t>“Layers” to handle specific metadata schema, import/export, rendering, search, etc. for specific domains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 of metadata schemas, renderers, plugins and packages tested together for a specific purpose (the pizza model)</a:t>
            </a:r>
          </a:p>
          <a:p>
            <a:r>
              <a:rPr lang="en-US" dirty="0" smtClean="0"/>
              <a:t>Initial Releases for:</a:t>
            </a:r>
          </a:p>
          <a:p>
            <a:pPr lvl="1"/>
            <a:r>
              <a:rPr lang="en-US" dirty="0" smtClean="0"/>
              <a:t>Open Access Publications</a:t>
            </a:r>
          </a:p>
          <a:p>
            <a:pPr lvl="1"/>
            <a:r>
              <a:rPr lang="en-US" dirty="0" smtClean="0"/>
              <a:t>Open Education</a:t>
            </a:r>
          </a:p>
          <a:p>
            <a:pPr lvl="1"/>
            <a:r>
              <a:rPr lang="en-US" dirty="0" smtClean="0"/>
              <a:t>Open Research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622300" y="4575455"/>
            <a:ext cx="8102600" cy="977900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39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Publications</a:t>
            </a:r>
          </a:p>
          <a:p>
            <a:pPr algn="ctr"/>
            <a:r>
              <a:rPr lang="en-US" dirty="0" smtClean="0"/>
              <a:t>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796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IRUS Tracker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53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Publications Router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ORCID Support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67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WOK / Scopus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24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Projects / Funder &amp; Rioxx2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581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IRStats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Publications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81" y="5765782"/>
            <a:ext cx="982238" cy="9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4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714526" y="4642846"/>
            <a:ext cx="5638800" cy="977900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161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MePrints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75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Bookmarks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832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89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EdShare</a:t>
            </a:r>
            <a:r>
              <a:rPr lang="en-US" dirty="0" smtClean="0"/>
              <a:t> Style User Interface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Open Education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5676893"/>
            <a:ext cx="1079500" cy="108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8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312</Words>
  <Application>Microsoft Macintosh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EPrints / EPrints Services</vt:lpstr>
      <vt:lpstr>EPrints Services</vt:lpstr>
      <vt:lpstr>EPrints Services</vt:lpstr>
      <vt:lpstr>EPrints Software</vt:lpstr>
      <vt:lpstr>EPrints 3.3.14</vt:lpstr>
      <vt:lpstr>EPrints 4 / 3.4.0 Key Philosophy</vt:lpstr>
      <vt:lpstr>3.4 Releases</vt:lpstr>
      <vt:lpstr>EPrints 3.4 for Publications</vt:lpstr>
      <vt:lpstr>EPrints 3.4 for Open Education</vt:lpstr>
      <vt:lpstr>EPrints 3.4 for Open Research Data</vt:lpstr>
      <vt:lpstr>EPrints for Dataset Showcases</vt:lpstr>
      <vt:lpstr>EPrints for Social Media Data</vt:lpstr>
      <vt:lpstr>Community Activities</vt:lpstr>
      <vt:lpstr>Community Engagement</vt:lpstr>
      <vt:lpstr>A Global Community!</vt:lpstr>
      <vt:lpstr>Next Up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EPrints</dc:title>
  <dc:creator>Adam Field</dc:creator>
  <cp:lastModifiedBy>Adam Field</cp:lastModifiedBy>
  <cp:revision>26</cp:revision>
  <dcterms:created xsi:type="dcterms:W3CDTF">2015-06-08T14:59:49Z</dcterms:created>
  <dcterms:modified xsi:type="dcterms:W3CDTF">2015-09-03T09:13:31Z</dcterms:modified>
</cp:coreProperties>
</file>